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20"/>
  </p:handoutMasterIdLst>
  <p:sldIdLst>
    <p:sldId id="256" r:id="rId3"/>
    <p:sldId id="257" r:id="rId4"/>
    <p:sldId id="270" r:id="rId5"/>
    <p:sldId id="271" r:id="rId6"/>
    <p:sldId id="272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9" r:id="rId16"/>
    <p:sldId id="282" r:id="rId17"/>
    <p:sldId id="283" r:id="rId18"/>
    <p:sldId id="274" r:id="rId19"/>
  </p:sldIdLst>
  <p:sldSz cx="9144000" cy="6858000" type="screen4x3"/>
  <p:notesSz cx="6854825" cy="9714230"/>
  <p:defaultTextStyle>
    <a:defPPr>
      <a:defRPr lang="en-GB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33FF"/>
    <a:srgbClr val="CC0000"/>
    <a:srgbClr val="FFFF66"/>
    <a:srgbClr val="000066"/>
    <a:srgbClr val="660033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71"/>
    <p:restoredTop sz="94627"/>
  </p:normalViewPr>
  <p:slideViewPr>
    <p:cSldViewPr showGuides="1">
      <p:cViewPr>
        <p:scale>
          <a:sx n="50" d="100"/>
          <a:sy n="50" d="100"/>
        </p:scale>
        <p:origin x="-2058" y="-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3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96388"/>
            <a:ext cx="2970213" cy="5365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196388"/>
            <a:ext cx="2970213" cy="5365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/>
            <a:fld id="{9A0DB2DC-4C9A-4742-B13C-FB6460FD3503}" type="slidenum">
              <a:rPr lang="en-GB" sz="1200" dirty="0"/>
            </a:fld>
            <a:endParaRPr lang="en-GB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2056" name="Group 3"/>
            <p:cNvGrpSpPr/>
            <p:nvPr/>
          </p:nvGrpSpPr>
          <p:grpSpPr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34" name="Freeform 4"/>
              <p:cNvSpPr/>
              <p:nvPr/>
            </p:nvSpPr>
            <p:spPr bwMode="ltGray">
              <a:xfrm rot="-5400000">
                <a:off x="2559" y="-992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5" name="Freeform 5"/>
              <p:cNvSpPr/>
              <p:nvPr/>
            </p:nvSpPr>
            <p:spPr bwMode="ltGray">
              <a:xfrm rot="-5400000">
                <a:off x="1323" y="1670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6" name="Freeform 6"/>
              <p:cNvSpPr/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7" name="Freeform 7"/>
              <p:cNvSpPr/>
              <p:nvPr/>
            </p:nvSpPr>
            <p:spPr bwMode="ltGray">
              <a:xfrm rot="-5400000">
                <a:off x="-57" y="1753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8" name="Freeform 8"/>
              <p:cNvSpPr/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9" name="Freeform 9"/>
              <p:cNvSpPr/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0" name="Freeform 10"/>
              <p:cNvSpPr/>
              <p:nvPr/>
            </p:nvSpPr>
            <p:spPr bwMode="ltGray">
              <a:xfrm rot="-5400000">
                <a:off x="156" y="1727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1" name="Freeform 11"/>
              <p:cNvSpPr/>
              <p:nvPr/>
            </p:nvSpPr>
            <p:spPr bwMode="ltGray">
              <a:xfrm rot="-5400000">
                <a:off x="3211" y="1665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2" name="Freeform 12"/>
              <p:cNvSpPr/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3" name="Freeform 13"/>
              <p:cNvSpPr/>
              <p:nvPr/>
            </p:nvSpPr>
            <p:spPr bwMode="ltGray">
              <a:xfrm rot="-5400000">
                <a:off x="1830" y="1748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4" name="Freeform 14"/>
              <p:cNvSpPr/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" name="Freeform 15"/>
              <p:cNvSpPr/>
              <p:nvPr/>
            </p:nvSpPr>
            <p:spPr bwMode="ltGray">
              <a:xfrm rot="-5400000">
                <a:off x="2330" y="1695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6" name="Freeform 16"/>
              <p:cNvSpPr/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7" name="Freeform 17"/>
              <p:cNvSpPr/>
              <p:nvPr/>
            </p:nvSpPr>
            <p:spPr bwMode="ltGray">
              <a:xfrm rot="-5400000">
                <a:off x="4077" y="1670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8" name="Freeform 18"/>
              <p:cNvSpPr/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9" name="Freeform 19"/>
              <p:cNvSpPr/>
              <p:nvPr/>
            </p:nvSpPr>
            <p:spPr bwMode="ltGray">
              <a:xfrm rot="-5400000">
                <a:off x="4584" y="1748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0" name="Freeform 20"/>
              <p:cNvSpPr/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1" name="Freeform 21"/>
              <p:cNvSpPr/>
              <p:nvPr/>
            </p:nvSpPr>
            <p:spPr bwMode="ltGray">
              <a:xfrm rot="-5400000">
                <a:off x="5084" y="1695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2" name="Freeform 22"/>
              <p:cNvSpPr/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32" name="Freeform 23"/>
            <p:cNvSpPr/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" name="Freeform 24"/>
            <p:cNvSpPr/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53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6813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4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5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>
              <a:spcBef>
                <a:spcPct val="50000"/>
              </a:spcBef>
            </a:pPr>
            <a:fld id="{9A0DB2DC-4C9A-4742-B13C-FB6460FD3503}" type="slidenum">
              <a:rPr lang="en-US" altLang="x-none" dirty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en-US" altLang="x-none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Monotype Sorts" pitchFamily="2" charset="2"/>
              <a:buNone/>
              <a:defRPr/>
            </a:pPr>
            <a:endParaRPr kumimoji="1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-4762"/>
            <a:ext cx="1063625" cy="6858000"/>
            <a:chOff x="0" y="-3"/>
            <a:chExt cx="670" cy="4320"/>
          </a:xfrm>
        </p:grpSpPr>
        <p:grpSp>
          <p:nvGrpSpPr>
            <p:cNvPr id="1032" name="Group 3"/>
            <p:cNvGrpSpPr/>
            <p:nvPr/>
          </p:nvGrpSpPr>
          <p:grpSpPr>
            <a:xfrm rot="-54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076" name="Freeform 4"/>
              <p:cNvSpPr/>
              <p:nvPr/>
            </p:nvSpPr>
            <p:spPr bwMode="ltGray">
              <a:xfrm rot="-5400000">
                <a:off x="2559" y="-992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77" name="Freeform 5"/>
              <p:cNvSpPr/>
              <p:nvPr/>
            </p:nvSpPr>
            <p:spPr bwMode="ltGray">
              <a:xfrm rot="-5400000">
                <a:off x="1323" y="1670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78" name="Freeform 6"/>
              <p:cNvSpPr/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79" name="Freeform 7"/>
              <p:cNvSpPr/>
              <p:nvPr/>
            </p:nvSpPr>
            <p:spPr bwMode="ltGray">
              <a:xfrm rot="-5400000">
                <a:off x="-57" y="1753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0" name="Freeform 8"/>
              <p:cNvSpPr/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1" name="Freeform 9"/>
              <p:cNvSpPr/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2" name="Freeform 10"/>
              <p:cNvSpPr/>
              <p:nvPr/>
            </p:nvSpPr>
            <p:spPr bwMode="ltGray">
              <a:xfrm rot="-5400000">
                <a:off x="156" y="1727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3" name="Freeform 11"/>
              <p:cNvSpPr/>
              <p:nvPr/>
            </p:nvSpPr>
            <p:spPr bwMode="ltGray">
              <a:xfrm rot="-5400000">
                <a:off x="3211" y="1665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4" name="Freeform 12"/>
              <p:cNvSpPr/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5" name="Freeform 13"/>
              <p:cNvSpPr/>
              <p:nvPr/>
            </p:nvSpPr>
            <p:spPr bwMode="ltGray">
              <a:xfrm rot="-5400000">
                <a:off x="1830" y="1748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6" name="Freeform 14"/>
              <p:cNvSpPr/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7" name="Freeform 15"/>
              <p:cNvSpPr/>
              <p:nvPr/>
            </p:nvSpPr>
            <p:spPr bwMode="ltGray">
              <a:xfrm rot="-5400000">
                <a:off x="2330" y="1695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8" name="Freeform 16"/>
              <p:cNvSpPr/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89" name="Freeform 17"/>
              <p:cNvSpPr/>
              <p:nvPr/>
            </p:nvSpPr>
            <p:spPr bwMode="ltGray">
              <a:xfrm rot="-5400000">
                <a:off x="4077" y="1670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90" name="Freeform 18"/>
              <p:cNvSpPr/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91" name="Freeform 19"/>
              <p:cNvSpPr/>
              <p:nvPr/>
            </p:nvSpPr>
            <p:spPr bwMode="ltGray">
              <a:xfrm rot="-5400000">
                <a:off x="4584" y="1748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92" name="Freeform 20"/>
              <p:cNvSpPr/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93" name="Freeform 21"/>
              <p:cNvSpPr/>
              <p:nvPr/>
            </p:nvSpPr>
            <p:spPr bwMode="ltGray">
              <a:xfrm rot="-5400000">
                <a:off x="5084" y="1695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094" name="Freeform 22"/>
              <p:cNvSpPr/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3095" name="Freeform 23"/>
            <p:cNvSpPr/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096" name="Freeform 24"/>
            <p:cNvSpPr/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27" name="Rectangle 25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x-none" dirty="0"/>
              <a:t>Click to edit Master title style</a:t>
            </a:r>
            <a:endParaRPr lang="en-US" altLang="x-none" dirty="0"/>
          </a:p>
        </p:txBody>
      </p:sp>
      <p:sp>
        <p:nvSpPr>
          <p:cNvPr id="1028" name="Rectangle 26"/>
          <p:cNvSpPr>
            <a:spLocks noGrp="1"/>
          </p:cNvSpPr>
          <p:nvPr>
            <p:ph type="body" idx="1"/>
          </p:nvPr>
        </p:nvSpPr>
        <p:spPr>
          <a:xfrm>
            <a:off x="1173163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x-none" dirty="0"/>
              <a:t>Click to edit Master text styles</a:t>
            </a:r>
            <a:endParaRPr lang="en-US" altLang="x-none" dirty="0"/>
          </a:p>
          <a:p>
            <a:pPr lvl="1"/>
            <a:r>
              <a:rPr lang="en-US" altLang="x-none" dirty="0"/>
              <a:t>Second level</a:t>
            </a:r>
            <a:endParaRPr lang="en-US" altLang="x-none" dirty="0"/>
          </a:p>
          <a:p>
            <a:pPr lvl="2"/>
            <a:r>
              <a:rPr lang="en-US" altLang="x-none" dirty="0"/>
              <a:t>Third level</a:t>
            </a:r>
            <a:endParaRPr lang="en-US" altLang="x-none" dirty="0"/>
          </a:p>
          <a:p>
            <a:pPr lvl="3"/>
            <a:r>
              <a:rPr lang="en-US" altLang="x-none" dirty="0"/>
              <a:t>Fourth level</a:t>
            </a:r>
            <a:endParaRPr lang="en-US" altLang="x-none" dirty="0"/>
          </a:p>
          <a:p>
            <a:pPr lvl="4"/>
            <a:r>
              <a:rPr lang="en-US" altLang="x-none" dirty="0"/>
              <a:t>Fifth level</a:t>
            </a:r>
            <a:endParaRPr lang="en-US" altLang="x-none" dirty="0"/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lvl="0">
              <a:spcBef>
                <a:spcPct val="50000"/>
              </a:spcBef>
            </a:pPr>
            <a:fld id="{9A0DB2DC-4C9A-4742-B13C-FB6460FD3503}" type="slidenum">
              <a:rPr lang="en-US" altLang="x-none" dirty="0"/>
            </a:fld>
            <a:endParaRPr lang="en-US" altLang="x-none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124200" y="541338"/>
            <a:ext cx="3200400" cy="830263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4800" b="1" u="sng" kern="1200" cap="none" spc="0" normalizeH="0" baseline="0" noProof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MaxBox</a:t>
            </a:r>
            <a:endParaRPr kumimoji="0" lang="en-GB" b="1" u="sng" kern="1200" cap="none" spc="0" normalizeH="0" baseline="0" noProof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6" name="Rectangle 8"/>
          <p:cNvSpPr/>
          <p:nvPr/>
        </p:nvSpPr>
        <p:spPr>
          <a:xfrm>
            <a:off x="1600200" y="2057400"/>
            <a:ext cx="6478588" cy="3598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2057" name="Rectangle 9"/>
          <p:cNvSpPr/>
          <p:nvPr/>
        </p:nvSpPr>
        <p:spPr>
          <a:xfrm>
            <a:off x="735965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2058" name="Rectangle 10"/>
          <p:cNvSpPr/>
          <p:nvPr/>
        </p:nvSpPr>
        <p:spPr>
          <a:xfrm>
            <a:off x="160020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2059" name="Rectangle 11"/>
          <p:cNvSpPr/>
          <p:nvPr/>
        </p:nvSpPr>
        <p:spPr>
          <a:xfrm>
            <a:off x="160020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2060" name="Rectangle 12"/>
          <p:cNvSpPr/>
          <p:nvPr/>
        </p:nvSpPr>
        <p:spPr>
          <a:xfrm>
            <a:off x="735965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2061" name="Line 13"/>
          <p:cNvSpPr/>
          <p:nvPr/>
        </p:nvSpPr>
        <p:spPr>
          <a:xfrm>
            <a:off x="2286000" y="2776538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2" name="Line 14"/>
          <p:cNvSpPr/>
          <p:nvPr/>
        </p:nvSpPr>
        <p:spPr>
          <a:xfrm>
            <a:off x="2254250" y="4937125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3" name="Line 15"/>
          <p:cNvSpPr/>
          <p:nvPr/>
        </p:nvSpPr>
        <p:spPr>
          <a:xfrm>
            <a:off x="2319338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4" name="Line 16"/>
          <p:cNvSpPr/>
          <p:nvPr/>
        </p:nvSpPr>
        <p:spPr>
          <a:xfrm>
            <a:off x="7359650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5" name="Text Box 17"/>
          <p:cNvSpPr txBox="1"/>
          <p:nvPr/>
        </p:nvSpPr>
        <p:spPr>
          <a:xfrm>
            <a:off x="4495800" y="16002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24cm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2066" name="Text Box 18"/>
          <p:cNvSpPr txBox="1"/>
          <p:nvPr/>
        </p:nvSpPr>
        <p:spPr>
          <a:xfrm>
            <a:off x="8078788" y="3657600"/>
            <a:ext cx="10652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20cm</a:t>
            </a:r>
            <a:endParaRPr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  <p:bldP spid="2057" grpId="0" animBg="1"/>
      <p:bldP spid="2058" grpId="0" animBg="1"/>
      <p:bldP spid="2059" grpId="0" animBg="1"/>
      <p:bldP spid="2060" grpId="0" animBg="1"/>
      <p:bldP spid="2065" grpId="0"/>
      <p:bldP spid="206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124200" y="541338"/>
            <a:ext cx="3200400" cy="830263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4800" b="1" u="sng" kern="1200" cap="none" spc="0" normalizeH="0" baseline="0" noProof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MaxBox</a:t>
            </a:r>
            <a:endParaRPr kumimoji="0" lang="en-GB" b="1" u="sng" kern="1200" cap="none" spc="0" normalizeH="0" baseline="0" noProof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1" name="Rectangle 4"/>
          <p:cNvSpPr/>
          <p:nvPr/>
        </p:nvSpPr>
        <p:spPr>
          <a:xfrm>
            <a:off x="1600200" y="2057400"/>
            <a:ext cx="6478588" cy="3598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2292" name="Rectangle 5"/>
          <p:cNvSpPr/>
          <p:nvPr/>
        </p:nvSpPr>
        <p:spPr>
          <a:xfrm>
            <a:off x="735965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2293" name="Rectangle 6"/>
          <p:cNvSpPr/>
          <p:nvPr/>
        </p:nvSpPr>
        <p:spPr>
          <a:xfrm>
            <a:off x="160020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2294" name="Rectangle 7"/>
          <p:cNvSpPr/>
          <p:nvPr/>
        </p:nvSpPr>
        <p:spPr>
          <a:xfrm>
            <a:off x="160020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2295" name="Rectangle 8"/>
          <p:cNvSpPr/>
          <p:nvPr/>
        </p:nvSpPr>
        <p:spPr>
          <a:xfrm>
            <a:off x="735965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2296" name="Line 9"/>
          <p:cNvSpPr/>
          <p:nvPr/>
        </p:nvSpPr>
        <p:spPr>
          <a:xfrm>
            <a:off x="2286000" y="2776538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297" name="Line 10"/>
          <p:cNvSpPr/>
          <p:nvPr/>
        </p:nvSpPr>
        <p:spPr>
          <a:xfrm>
            <a:off x="2254250" y="4937125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298" name="Line 11"/>
          <p:cNvSpPr/>
          <p:nvPr/>
        </p:nvSpPr>
        <p:spPr>
          <a:xfrm>
            <a:off x="2319338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299" name="Line 12"/>
          <p:cNvSpPr/>
          <p:nvPr/>
        </p:nvSpPr>
        <p:spPr>
          <a:xfrm>
            <a:off x="7359650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00" name="Text Box 13"/>
          <p:cNvSpPr txBox="1"/>
          <p:nvPr/>
        </p:nvSpPr>
        <p:spPr>
          <a:xfrm>
            <a:off x="4495800" y="16002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24cm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2301" name="Text Box 14"/>
          <p:cNvSpPr txBox="1"/>
          <p:nvPr/>
        </p:nvSpPr>
        <p:spPr>
          <a:xfrm>
            <a:off x="8078788" y="3657600"/>
            <a:ext cx="10652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20cm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2302" name="Text Box 17"/>
          <p:cNvSpPr txBox="1"/>
          <p:nvPr/>
        </p:nvSpPr>
        <p:spPr>
          <a:xfrm>
            <a:off x="5292725" y="21336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Height = 5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10258" name="Text Box 18"/>
          <p:cNvSpPr txBox="1"/>
          <p:nvPr/>
        </p:nvSpPr>
        <p:spPr>
          <a:xfrm>
            <a:off x="1692275" y="2781300"/>
            <a:ext cx="57626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solidFill>
                  <a:srgbClr val="FFFF66"/>
                </a:solidFill>
                <a:latin typeface="Times New Roman" panose="02020603050405020304" pitchFamily="18" charset="0"/>
              </a:rPr>
              <a:t>5</a:t>
            </a:r>
            <a:endParaRPr sz="2800" dirty="0">
              <a:solidFill>
                <a:srgbClr val="FFFF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9" name="Text Box 19"/>
          <p:cNvSpPr txBox="1"/>
          <p:nvPr/>
        </p:nvSpPr>
        <p:spPr>
          <a:xfrm>
            <a:off x="7451725" y="2781300"/>
            <a:ext cx="57626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solidFill>
                  <a:srgbClr val="FFFF66"/>
                </a:solidFill>
                <a:latin typeface="Times New Roman" panose="02020603050405020304" pitchFamily="18" charset="0"/>
              </a:rPr>
              <a:t>5</a:t>
            </a:r>
            <a:endParaRPr sz="2800" dirty="0">
              <a:solidFill>
                <a:srgbClr val="FFFF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5" name="Text Box 20"/>
          <p:cNvSpPr txBox="1"/>
          <p:nvPr/>
        </p:nvSpPr>
        <p:spPr>
          <a:xfrm>
            <a:off x="3886200" y="28956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Length = 14</a:t>
            </a:r>
            <a:endParaRPr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  <p:bldP spid="102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124200" y="541338"/>
            <a:ext cx="3200400" cy="830263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4800" b="1" u="sng" kern="1200" cap="none" spc="0" normalizeH="0" baseline="0" noProof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MaxBox</a:t>
            </a:r>
            <a:endParaRPr kumimoji="0" lang="en-GB" b="1" u="sng" kern="1200" cap="none" spc="0" normalizeH="0" baseline="0" noProof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4"/>
          <p:cNvSpPr/>
          <p:nvPr/>
        </p:nvSpPr>
        <p:spPr>
          <a:xfrm>
            <a:off x="1600200" y="2057400"/>
            <a:ext cx="6478588" cy="3598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3316" name="Rectangle 5"/>
          <p:cNvSpPr/>
          <p:nvPr/>
        </p:nvSpPr>
        <p:spPr>
          <a:xfrm>
            <a:off x="735965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3317" name="Rectangle 6"/>
          <p:cNvSpPr/>
          <p:nvPr/>
        </p:nvSpPr>
        <p:spPr>
          <a:xfrm>
            <a:off x="160020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3318" name="Rectangle 7"/>
          <p:cNvSpPr/>
          <p:nvPr/>
        </p:nvSpPr>
        <p:spPr>
          <a:xfrm>
            <a:off x="160020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3319" name="Rectangle 8"/>
          <p:cNvSpPr/>
          <p:nvPr/>
        </p:nvSpPr>
        <p:spPr>
          <a:xfrm>
            <a:off x="735965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3320" name="Line 9"/>
          <p:cNvSpPr/>
          <p:nvPr/>
        </p:nvSpPr>
        <p:spPr>
          <a:xfrm>
            <a:off x="2286000" y="2776538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21" name="Line 10"/>
          <p:cNvSpPr/>
          <p:nvPr/>
        </p:nvSpPr>
        <p:spPr>
          <a:xfrm>
            <a:off x="2254250" y="4937125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22" name="Line 11"/>
          <p:cNvSpPr/>
          <p:nvPr/>
        </p:nvSpPr>
        <p:spPr>
          <a:xfrm>
            <a:off x="2319338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23" name="Line 12"/>
          <p:cNvSpPr/>
          <p:nvPr/>
        </p:nvSpPr>
        <p:spPr>
          <a:xfrm>
            <a:off x="7359650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24" name="Text Box 13"/>
          <p:cNvSpPr txBox="1"/>
          <p:nvPr/>
        </p:nvSpPr>
        <p:spPr>
          <a:xfrm>
            <a:off x="4495800" y="16002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24cm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3325" name="Text Box 14"/>
          <p:cNvSpPr txBox="1"/>
          <p:nvPr/>
        </p:nvSpPr>
        <p:spPr>
          <a:xfrm>
            <a:off x="8078788" y="3657600"/>
            <a:ext cx="10652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20cm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3326" name="Text Box 16"/>
          <p:cNvSpPr txBox="1"/>
          <p:nvPr/>
        </p:nvSpPr>
        <p:spPr>
          <a:xfrm>
            <a:off x="2362200" y="35052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Width = ?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13327" name="Text Box 17"/>
          <p:cNvSpPr txBox="1"/>
          <p:nvPr/>
        </p:nvSpPr>
        <p:spPr>
          <a:xfrm>
            <a:off x="5292725" y="21336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Height = 5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13328" name="Text Box 19"/>
          <p:cNvSpPr txBox="1"/>
          <p:nvPr/>
        </p:nvSpPr>
        <p:spPr>
          <a:xfrm>
            <a:off x="3886200" y="28956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Length = 14</a:t>
            </a:r>
            <a:endParaRPr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124200" y="541338"/>
            <a:ext cx="3200400" cy="830263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4800" b="1" u="sng" kern="1200" cap="none" spc="0" normalizeH="0" baseline="0" noProof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MaxBox</a:t>
            </a:r>
            <a:endParaRPr kumimoji="0" lang="en-GB" b="1" u="sng" kern="1200" cap="none" spc="0" normalizeH="0" baseline="0" noProof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4339" name="Rectangle 4"/>
          <p:cNvSpPr/>
          <p:nvPr/>
        </p:nvSpPr>
        <p:spPr>
          <a:xfrm>
            <a:off x="1600200" y="2057400"/>
            <a:ext cx="6478588" cy="3598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4340" name="Rectangle 5"/>
          <p:cNvSpPr/>
          <p:nvPr/>
        </p:nvSpPr>
        <p:spPr>
          <a:xfrm>
            <a:off x="735965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4341" name="Rectangle 6"/>
          <p:cNvSpPr/>
          <p:nvPr/>
        </p:nvSpPr>
        <p:spPr>
          <a:xfrm>
            <a:off x="160020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4342" name="Rectangle 7"/>
          <p:cNvSpPr/>
          <p:nvPr/>
        </p:nvSpPr>
        <p:spPr>
          <a:xfrm>
            <a:off x="160020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4343" name="Rectangle 8"/>
          <p:cNvSpPr/>
          <p:nvPr/>
        </p:nvSpPr>
        <p:spPr>
          <a:xfrm>
            <a:off x="735965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4344" name="Line 9"/>
          <p:cNvSpPr/>
          <p:nvPr/>
        </p:nvSpPr>
        <p:spPr>
          <a:xfrm>
            <a:off x="2286000" y="2776538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5" name="Line 10"/>
          <p:cNvSpPr/>
          <p:nvPr/>
        </p:nvSpPr>
        <p:spPr>
          <a:xfrm>
            <a:off x="2254250" y="4937125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6" name="Line 11"/>
          <p:cNvSpPr/>
          <p:nvPr/>
        </p:nvSpPr>
        <p:spPr>
          <a:xfrm>
            <a:off x="2319338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7" name="Line 12"/>
          <p:cNvSpPr/>
          <p:nvPr/>
        </p:nvSpPr>
        <p:spPr>
          <a:xfrm>
            <a:off x="7359650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8" name="Text Box 13"/>
          <p:cNvSpPr txBox="1"/>
          <p:nvPr/>
        </p:nvSpPr>
        <p:spPr>
          <a:xfrm>
            <a:off x="4495800" y="16002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24cm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4349" name="Text Box 14"/>
          <p:cNvSpPr txBox="1"/>
          <p:nvPr/>
        </p:nvSpPr>
        <p:spPr>
          <a:xfrm>
            <a:off x="8078788" y="3657600"/>
            <a:ext cx="10652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20cm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4350" name="Text Box 16"/>
          <p:cNvSpPr txBox="1"/>
          <p:nvPr/>
        </p:nvSpPr>
        <p:spPr>
          <a:xfrm>
            <a:off x="2362200" y="35052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Width = 10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14351" name="Text Box 17"/>
          <p:cNvSpPr txBox="1"/>
          <p:nvPr/>
        </p:nvSpPr>
        <p:spPr>
          <a:xfrm>
            <a:off x="5292725" y="21336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Height = 5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12306" name="Text Box 18"/>
          <p:cNvSpPr txBox="1"/>
          <p:nvPr/>
        </p:nvSpPr>
        <p:spPr>
          <a:xfrm>
            <a:off x="2411413" y="5013325"/>
            <a:ext cx="576262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solidFill>
                  <a:srgbClr val="FFFF66"/>
                </a:solidFill>
                <a:latin typeface="Times New Roman" panose="02020603050405020304" pitchFamily="18" charset="0"/>
              </a:rPr>
              <a:t>5</a:t>
            </a:r>
            <a:endParaRPr sz="2800" dirty="0">
              <a:solidFill>
                <a:srgbClr val="FFFF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7" name="Text Box 19"/>
          <p:cNvSpPr txBox="1"/>
          <p:nvPr/>
        </p:nvSpPr>
        <p:spPr>
          <a:xfrm>
            <a:off x="2339975" y="2133600"/>
            <a:ext cx="57626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solidFill>
                  <a:srgbClr val="FFFF66"/>
                </a:solidFill>
                <a:latin typeface="Times New Roman" panose="02020603050405020304" pitchFamily="18" charset="0"/>
              </a:rPr>
              <a:t>5</a:t>
            </a:r>
            <a:endParaRPr sz="2800" dirty="0">
              <a:solidFill>
                <a:srgbClr val="FFFF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4" name="Text Box 20"/>
          <p:cNvSpPr txBox="1"/>
          <p:nvPr/>
        </p:nvSpPr>
        <p:spPr>
          <a:xfrm>
            <a:off x="3886200" y="28956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Length = 14</a:t>
            </a:r>
            <a:endParaRPr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6" grpId="0"/>
      <p:bldP spid="123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ctrTitle"/>
          </p:nvPr>
        </p:nvSpPr>
        <p:spPr>
          <a:xfrm>
            <a:off x="1676400" y="1143000"/>
            <a:ext cx="5837238" cy="1143000"/>
          </a:xfrm>
          <a:ln/>
        </p:spPr>
        <p:txBody>
          <a:bodyPr vert="horz" wrap="square" lIns="91440" tIns="45720" rIns="91440" bIns="45720" anchor="ctr" anchorCtr="0"/>
          <a:p>
            <a:pPr>
              <a:buClrTx/>
              <a:buSzTx/>
              <a:buFontTx/>
            </a:pPr>
            <a:r>
              <a:rPr kumimoji="1" sz="5400" dirty="0">
                <a:latin typeface="+mj-lt"/>
                <a:ea typeface="+mj-ea"/>
                <a:cs typeface="+mj-cs"/>
              </a:rPr>
              <a:t>Volume of this box</a:t>
            </a:r>
            <a:endParaRPr kumimoji="1" dirty="0">
              <a:latin typeface="+mj-lt"/>
              <a:ea typeface="+mj-ea"/>
              <a:cs typeface="+mj-cs"/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391400" cy="838200"/>
          </a:xfrm>
          <a:ln/>
        </p:spPr>
        <p:txBody>
          <a:bodyPr vert="horz" wrap="square" lIns="91440" tIns="45720" rIns="91440" bIns="45720" anchor="t" anchorCtr="0"/>
          <a:p>
            <a:pPr algn="ctr">
              <a:buSzPct val="70000"/>
            </a:pPr>
            <a:r>
              <a:rPr kumimoji="1" sz="3600" dirty="0">
                <a:latin typeface="+mn-lt"/>
                <a:ea typeface="+mn-ea"/>
                <a:cs typeface="+mn-cs"/>
              </a:rPr>
              <a:t>Volume = length x width x height</a:t>
            </a:r>
            <a:endParaRPr kumimoji="1" dirty="0">
              <a:latin typeface="+mn-lt"/>
              <a:ea typeface="+mn-ea"/>
              <a:cs typeface="+mn-cs"/>
            </a:endParaRPr>
          </a:p>
        </p:txBody>
      </p:sp>
      <p:sp>
        <p:nvSpPr>
          <p:cNvPr id="15367" name="Rectangle 7"/>
          <p:cNvSpPr/>
          <p:nvPr/>
        </p:nvSpPr>
        <p:spPr>
          <a:xfrm>
            <a:off x="827088" y="4797425"/>
            <a:ext cx="7391400" cy="838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ctr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</a:pPr>
            <a:r>
              <a:rPr sz="3600" dirty="0">
                <a:latin typeface="Arial" panose="020B0604020202020204" pitchFamily="34" charset="0"/>
              </a:rPr>
              <a:t>Volume = 14 x 10 x 5 = 700 cm</a:t>
            </a:r>
            <a:r>
              <a:rPr sz="3600" baseline="30000" dirty="0">
                <a:latin typeface="Arial" panose="020B0604020202020204" pitchFamily="34" charset="0"/>
              </a:rPr>
              <a:t>3</a:t>
            </a:r>
            <a:endParaRPr sz="3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367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3"/>
          <p:cNvSpPr>
            <a:spLocks noGrp="1"/>
          </p:cNvSpPr>
          <p:nvPr>
            <p:ph idx="1"/>
          </p:nvPr>
        </p:nvSpPr>
        <p:spPr>
          <a:xfrm>
            <a:off x="1173163" y="692150"/>
            <a:ext cx="7772400" cy="5403850"/>
          </a:xfrm>
          <a:ln/>
        </p:spPr>
        <p:txBody>
          <a:bodyPr vert="horz" wrap="square" lIns="91440" tIns="45720" rIns="91440" bIns="45720" anchor="t" anchorCtr="0"/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r>
              <a:rPr sz="4800" dirty="0"/>
              <a:t>Find the largest box you can make if you start with a piece of card </a:t>
            </a:r>
            <a:endParaRPr sz="4800" dirty="0"/>
          </a:p>
          <a:p>
            <a:pPr algn="ctr">
              <a:lnSpc>
                <a:spcPct val="150000"/>
              </a:lnSpc>
              <a:spcBef>
                <a:spcPct val="0"/>
              </a:spcBef>
              <a:buNone/>
            </a:pPr>
            <a:r>
              <a:rPr sz="4800" dirty="0"/>
              <a:t>30 cm by 20 cm</a:t>
            </a:r>
            <a:endParaRPr sz="4800" dirty="0"/>
          </a:p>
          <a:p>
            <a:pPr algn="ctr">
              <a:lnSpc>
                <a:spcPct val="150000"/>
              </a:lnSpc>
              <a:spcBef>
                <a:spcPct val="0"/>
              </a:spcBef>
              <a:buNone/>
            </a:pPr>
            <a:r>
              <a:rPr sz="4800" dirty="0"/>
              <a:t>25 cm by 25 cm</a:t>
            </a:r>
            <a:endParaRPr sz="4800" dirty="0"/>
          </a:p>
          <a:p>
            <a:pPr algn="ctr">
              <a:lnSpc>
                <a:spcPct val="150000"/>
              </a:lnSpc>
              <a:spcBef>
                <a:spcPct val="0"/>
              </a:spcBef>
              <a:buNone/>
            </a:pPr>
            <a:r>
              <a:rPr sz="4800" dirty="0"/>
              <a:t>Other sizes …</a:t>
            </a:r>
            <a:endParaRPr sz="4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GB" sz="5400" b="1" i="0" u="sng" strike="noStrike" kern="0" cap="none" spc="0" normalizeH="0" baseline="0" noProof="0" smtClean="0">
                <a:ln>
                  <a:noFill/>
                </a:ln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Possible Approaches?</a:t>
            </a:r>
            <a:endParaRPr kumimoji="1" lang="en-GB" sz="4400" b="0" i="0" u="none" strike="noStrike" kern="0" cap="none" spc="0" normalizeH="0" baseline="0" noProof="0" smtClean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dirty="0"/>
              <a:t>Cut out a different sized square</a:t>
            </a:r>
            <a:endParaRPr dirty="0"/>
          </a:p>
          <a:p>
            <a:r>
              <a:rPr dirty="0"/>
              <a:t>4</a:t>
            </a:r>
            <a:r>
              <a:rPr sz="2800" dirty="0"/>
              <a:t>cm</a:t>
            </a:r>
            <a:r>
              <a:rPr dirty="0"/>
              <a:t> or 6</a:t>
            </a:r>
            <a:r>
              <a:rPr sz="2800" dirty="0"/>
              <a:t>cm</a:t>
            </a:r>
            <a:endParaRPr dirty="0"/>
          </a:p>
          <a:p>
            <a:r>
              <a:rPr dirty="0"/>
              <a:t>By making the models</a:t>
            </a:r>
            <a:endParaRPr dirty="0"/>
          </a:p>
          <a:p>
            <a:r>
              <a:rPr dirty="0"/>
              <a:t>Without making the models - explain</a:t>
            </a:r>
            <a:endParaRPr dirty="0"/>
          </a:p>
          <a:p>
            <a:r>
              <a:rPr dirty="0"/>
              <a:t>Use the graph to estimate maximum</a:t>
            </a:r>
            <a:endParaRPr dirty="0"/>
          </a:p>
          <a:p>
            <a:r>
              <a:rPr dirty="0"/>
              <a:t>Use decimals</a:t>
            </a:r>
            <a:endParaRPr dirty="0"/>
          </a:p>
          <a:p>
            <a:r>
              <a:rPr dirty="0"/>
              <a:t>Use a spreadsheet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6227763" y="5661025"/>
            <a:ext cx="2447925" cy="954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Extension Ideas follow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33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charRg st="33" end="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charRg st="33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44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charRg st="44" end="6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charRg st="44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65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charRg st="65" end="1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charRg st="65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101" end="1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charRg st="101" end="1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charRg st="101" end="13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135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2" dur="500"/>
                                        <p:tgtEl>
                                          <p:spTgt spid="35843">
                                            <p:txEl>
                                              <p:charRg st="135" end="14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charRg st="135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148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7" dur="500"/>
                                        <p:tgtEl>
                                          <p:spTgt spid="35843">
                                            <p:txEl>
                                              <p:charRg st="148" end="1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charRg st="148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ctr"/>
            <a:r>
              <a:rPr sz="4000" dirty="0"/>
              <a:t>Maximise the volume of this cuboid</a:t>
            </a:r>
            <a:endParaRPr lang="en-US" altLang="x-none" sz="4000" dirty="0"/>
          </a:p>
        </p:txBody>
      </p:sp>
      <p:pic>
        <p:nvPicPr>
          <p:cNvPr id="18435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7450" y="1989138"/>
            <a:ext cx="7708900" cy="38877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6" name="Text Box 6"/>
          <p:cNvSpPr txBox="1"/>
          <p:nvPr/>
        </p:nvSpPr>
        <p:spPr>
          <a:xfrm>
            <a:off x="7380288" y="5732463"/>
            <a:ext cx="1512887" cy="831850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b="1" dirty="0">
                <a:latin typeface="Times New Roman" panose="02020603050405020304" pitchFamily="18" charset="0"/>
              </a:rPr>
              <a:t>Extension Task 1</a:t>
            </a:r>
            <a:endParaRPr lang="en-US" altLang="x-none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1116013" y="476250"/>
            <a:ext cx="7772400" cy="5403850"/>
          </a:xfrm>
          <a:ln/>
        </p:spPr>
        <p:txBody>
          <a:bodyPr vert="horz" wrap="square" lIns="91440" tIns="45720" rIns="91440" bIns="45720" anchor="t" anchorCtr="0"/>
          <a:p>
            <a:pPr marL="609600" indent="-609600">
              <a:buNone/>
            </a:pPr>
            <a:r>
              <a:rPr dirty="0"/>
              <a:t>If the largest volume for a piece of card </a:t>
            </a:r>
            <a:endParaRPr dirty="0"/>
          </a:p>
          <a:p>
            <a:pPr marL="609600" indent="-609600">
              <a:buNone/>
            </a:pPr>
            <a:r>
              <a:rPr dirty="0"/>
              <a:t>which is 20cm by 20cm is </a:t>
            </a:r>
            <a:r>
              <a:rPr sz="4000" dirty="0">
                <a:solidFill>
                  <a:srgbClr val="660033"/>
                </a:solidFill>
              </a:rPr>
              <a:t>592.6 cm</a:t>
            </a:r>
            <a:r>
              <a:rPr sz="4000" baseline="30000" dirty="0">
                <a:solidFill>
                  <a:srgbClr val="660033"/>
                </a:solidFill>
              </a:rPr>
              <a:t>3</a:t>
            </a:r>
            <a:endParaRPr sz="4000" baseline="30000" dirty="0">
              <a:solidFill>
                <a:srgbClr val="660033"/>
              </a:solidFill>
            </a:endParaRPr>
          </a:p>
          <a:p>
            <a:pPr marL="609600" indent="-609600">
              <a:buNone/>
            </a:pPr>
            <a:endParaRPr dirty="0"/>
          </a:p>
          <a:p>
            <a:pPr marL="609600" indent="-609600">
              <a:buClr>
                <a:schemeClr val="tx1"/>
              </a:buClr>
              <a:buNone/>
            </a:pPr>
            <a:r>
              <a:rPr sz="3600" dirty="0"/>
              <a:t>What is the largest volume for a </a:t>
            </a:r>
            <a:endParaRPr sz="3600" dirty="0"/>
          </a:p>
          <a:p>
            <a:pPr marL="609600" indent="-609600">
              <a:buClr>
                <a:schemeClr val="tx1"/>
              </a:buClr>
              <a:buNone/>
            </a:pPr>
            <a:r>
              <a:rPr sz="3600" dirty="0"/>
              <a:t>piece of card which is:		</a:t>
            </a:r>
            <a:endParaRPr sz="3600" dirty="0"/>
          </a:p>
          <a:p>
            <a:pPr marL="609600" indent="-609600">
              <a:buClr>
                <a:schemeClr val="tx1"/>
              </a:buClr>
              <a:buNone/>
            </a:pPr>
            <a:r>
              <a:rPr sz="3600" dirty="0"/>
              <a:t>					40 cm by 40 cm?</a:t>
            </a:r>
            <a:endParaRPr sz="3600" dirty="0"/>
          </a:p>
          <a:p>
            <a:pPr marL="609600" indent="-609600">
              <a:buClr>
                <a:schemeClr val="tx1"/>
              </a:buClr>
              <a:buNone/>
            </a:pPr>
            <a:r>
              <a:rPr sz="3600" dirty="0"/>
              <a:t>					10 cm by 10 cm?</a:t>
            </a:r>
            <a:endParaRPr sz="3600" dirty="0"/>
          </a:p>
          <a:p>
            <a:pPr marL="609600" indent="-609600">
              <a:buClr>
                <a:schemeClr val="tx1"/>
              </a:buClr>
              <a:buNone/>
            </a:pPr>
            <a:r>
              <a:rPr sz="3600" dirty="0"/>
              <a:t>					40 cm by 20 cm?</a:t>
            </a:r>
            <a:endParaRPr lang="en-US" altLang="x-none" sz="3600" dirty="0"/>
          </a:p>
        </p:txBody>
      </p:sp>
      <p:sp>
        <p:nvSpPr>
          <p:cNvPr id="19459" name="Text Box 5"/>
          <p:cNvSpPr txBox="1"/>
          <p:nvPr/>
        </p:nvSpPr>
        <p:spPr>
          <a:xfrm>
            <a:off x="1187450" y="260350"/>
            <a:ext cx="23050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9460" name="Text Box 6"/>
          <p:cNvSpPr txBox="1"/>
          <p:nvPr/>
        </p:nvSpPr>
        <p:spPr>
          <a:xfrm>
            <a:off x="7380288" y="5732463"/>
            <a:ext cx="1512887" cy="831850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b="1" dirty="0">
                <a:latin typeface="Times New Roman" panose="02020603050405020304" pitchFamily="18" charset="0"/>
              </a:rPr>
              <a:t>Extension Task 2</a:t>
            </a:r>
            <a:endParaRPr lang="en-US" altLang="x-none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AutoShape 7"/>
          <p:cNvSpPr/>
          <p:nvPr/>
        </p:nvSpPr>
        <p:spPr>
          <a:xfrm>
            <a:off x="1905000" y="2514600"/>
            <a:ext cx="6019800" cy="3048000"/>
          </a:xfrm>
          <a:prstGeom prst="cube">
            <a:avLst>
              <a:gd name="adj" fmla="val 7219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4099" name="Line 10"/>
          <p:cNvSpPr/>
          <p:nvPr/>
        </p:nvSpPr>
        <p:spPr>
          <a:xfrm>
            <a:off x="4114800" y="2514600"/>
            <a:ext cx="0" cy="838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0" name="Line 13"/>
          <p:cNvSpPr/>
          <p:nvPr/>
        </p:nvSpPr>
        <p:spPr>
          <a:xfrm flipH="1">
            <a:off x="2743200" y="3352800"/>
            <a:ext cx="1371600" cy="1371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1" name="Line 15"/>
          <p:cNvSpPr/>
          <p:nvPr/>
        </p:nvSpPr>
        <p:spPr>
          <a:xfrm>
            <a:off x="4114800" y="3352800"/>
            <a:ext cx="2971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057400" y="609600"/>
            <a:ext cx="5562600" cy="11906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3600" b="1" u="sng" kern="1200" cap="none" spc="0" normalizeH="0" baseline="0" noProof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Which gives a box that looks like this</a:t>
            </a:r>
            <a:endParaRPr kumimoji="0" lang="en-GB" b="1" u="sng" kern="1200" cap="none" spc="0" normalizeH="0" baseline="0" noProof="0" smtClean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Line 16"/>
          <p:cNvSpPr/>
          <p:nvPr/>
        </p:nvSpPr>
        <p:spPr>
          <a:xfrm flipV="1">
            <a:off x="5715000" y="4038600"/>
            <a:ext cx="1524000" cy="15240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3" name="Line 28"/>
          <p:cNvSpPr/>
          <p:nvPr/>
        </p:nvSpPr>
        <p:spPr>
          <a:xfrm flipV="1">
            <a:off x="2743200" y="5562600"/>
            <a:ext cx="2971800" cy="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4" name="Line 34"/>
          <p:cNvSpPr/>
          <p:nvPr/>
        </p:nvSpPr>
        <p:spPr>
          <a:xfrm flipV="1">
            <a:off x="7239000" y="2286000"/>
            <a:ext cx="0" cy="17526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5" name="Line 35"/>
          <p:cNvSpPr/>
          <p:nvPr/>
        </p:nvSpPr>
        <p:spPr>
          <a:xfrm flipV="1">
            <a:off x="2743200" y="3810000"/>
            <a:ext cx="0" cy="17526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6" name="Line 36"/>
          <p:cNvSpPr/>
          <p:nvPr/>
        </p:nvSpPr>
        <p:spPr>
          <a:xfrm flipV="1">
            <a:off x="5715000" y="3810000"/>
            <a:ext cx="0" cy="17526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7" name="Line 37"/>
          <p:cNvSpPr/>
          <p:nvPr/>
        </p:nvSpPr>
        <p:spPr>
          <a:xfrm flipV="1">
            <a:off x="2743200" y="3810000"/>
            <a:ext cx="2971800" cy="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8" name="Line 38"/>
          <p:cNvSpPr/>
          <p:nvPr/>
        </p:nvSpPr>
        <p:spPr>
          <a:xfrm flipV="1">
            <a:off x="4267200" y="2286000"/>
            <a:ext cx="2971800" cy="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9" name="Line 39"/>
          <p:cNvSpPr/>
          <p:nvPr/>
        </p:nvSpPr>
        <p:spPr>
          <a:xfrm flipV="1">
            <a:off x="5715000" y="2286000"/>
            <a:ext cx="1524000" cy="15240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30" name="Line 40"/>
          <p:cNvSpPr/>
          <p:nvPr/>
        </p:nvSpPr>
        <p:spPr>
          <a:xfrm flipV="1">
            <a:off x="2743200" y="2286000"/>
            <a:ext cx="1524000" cy="15240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31" name="Text Box 44"/>
          <p:cNvSpPr txBox="1"/>
          <p:nvPr/>
        </p:nvSpPr>
        <p:spPr>
          <a:xfrm>
            <a:off x="1600200" y="457200"/>
            <a:ext cx="6629400" cy="466725"/>
          </a:xfrm>
          <a:prstGeom prst="rect">
            <a:avLst/>
          </a:prstGeom>
          <a:noFill/>
          <a:ln w="9525" cap="flat" cmpd="sng">
            <a:solidFill>
              <a:srgbClr val="CC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dirty="0">
                <a:solidFill>
                  <a:srgbClr val="000066"/>
                </a:solidFill>
                <a:latin typeface="Times New Roman" panose="02020603050405020304" pitchFamily="18" charset="0"/>
              </a:rPr>
              <a:t>When we cut out a 5cm square we get this box.</a:t>
            </a:r>
            <a:endParaRPr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AutoShape 2"/>
          <p:cNvSpPr/>
          <p:nvPr/>
        </p:nvSpPr>
        <p:spPr>
          <a:xfrm>
            <a:off x="1905000" y="2514600"/>
            <a:ext cx="6019800" cy="3048000"/>
          </a:xfrm>
          <a:prstGeom prst="cube">
            <a:avLst>
              <a:gd name="adj" fmla="val 7219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6147" name="Line 4"/>
          <p:cNvSpPr/>
          <p:nvPr/>
        </p:nvSpPr>
        <p:spPr>
          <a:xfrm flipV="1">
            <a:off x="5715000" y="4038600"/>
            <a:ext cx="1524000" cy="15240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48" name="Line 5"/>
          <p:cNvSpPr/>
          <p:nvPr/>
        </p:nvSpPr>
        <p:spPr>
          <a:xfrm flipV="1">
            <a:off x="2743200" y="5562600"/>
            <a:ext cx="2971800" cy="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49" name="Line 6"/>
          <p:cNvSpPr/>
          <p:nvPr/>
        </p:nvSpPr>
        <p:spPr>
          <a:xfrm flipV="1">
            <a:off x="7239000" y="2286000"/>
            <a:ext cx="0" cy="17526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0" name="Line 7"/>
          <p:cNvSpPr/>
          <p:nvPr/>
        </p:nvSpPr>
        <p:spPr>
          <a:xfrm flipV="1">
            <a:off x="2743200" y="3810000"/>
            <a:ext cx="0" cy="17526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1" name="Line 8"/>
          <p:cNvSpPr/>
          <p:nvPr/>
        </p:nvSpPr>
        <p:spPr>
          <a:xfrm flipV="1">
            <a:off x="5715000" y="3810000"/>
            <a:ext cx="0" cy="17526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2" name="Line 9"/>
          <p:cNvSpPr/>
          <p:nvPr/>
        </p:nvSpPr>
        <p:spPr>
          <a:xfrm flipV="1">
            <a:off x="2743200" y="3810000"/>
            <a:ext cx="2971800" cy="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3" name="Line 10"/>
          <p:cNvSpPr/>
          <p:nvPr/>
        </p:nvSpPr>
        <p:spPr>
          <a:xfrm flipV="1">
            <a:off x="4267200" y="2286000"/>
            <a:ext cx="2971800" cy="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4" name="Line 11"/>
          <p:cNvSpPr/>
          <p:nvPr/>
        </p:nvSpPr>
        <p:spPr>
          <a:xfrm flipV="1">
            <a:off x="5715000" y="2286000"/>
            <a:ext cx="1524000" cy="15240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5" name="Line 12"/>
          <p:cNvSpPr/>
          <p:nvPr/>
        </p:nvSpPr>
        <p:spPr>
          <a:xfrm flipV="1">
            <a:off x="2743200" y="2286000"/>
            <a:ext cx="1524000" cy="15240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6" name="Text Box 13"/>
          <p:cNvSpPr txBox="1"/>
          <p:nvPr/>
        </p:nvSpPr>
        <p:spPr>
          <a:xfrm>
            <a:off x="1600200" y="457200"/>
            <a:ext cx="6629400" cy="466725"/>
          </a:xfrm>
          <a:prstGeom prst="rect">
            <a:avLst/>
          </a:prstGeom>
          <a:noFill/>
          <a:ln w="9525" cap="flat" cmpd="sng">
            <a:solidFill>
              <a:srgbClr val="CC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dirty="0">
                <a:solidFill>
                  <a:srgbClr val="000066"/>
                </a:solidFill>
                <a:latin typeface="Times New Roman" panose="02020603050405020304" pitchFamily="18" charset="0"/>
              </a:rPr>
              <a:t>What happens if we cut out a smaller square?</a:t>
            </a:r>
            <a:endParaRPr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AutoShape 2"/>
          <p:cNvSpPr/>
          <p:nvPr/>
        </p:nvSpPr>
        <p:spPr>
          <a:xfrm>
            <a:off x="1905000" y="2514600"/>
            <a:ext cx="6019800" cy="3048000"/>
          </a:xfrm>
          <a:prstGeom prst="cube">
            <a:avLst>
              <a:gd name="adj" fmla="val 7219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25603" name="AutoShape 3"/>
          <p:cNvSpPr/>
          <p:nvPr/>
        </p:nvSpPr>
        <p:spPr>
          <a:xfrm>
            <a:off x="3276600" y="1676400"/>
            <a:ext cx="3276600" cy="3886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7172" name="Line 4"/>
          <p:cNvSpPr/>
          <p:nvPr/>
        </p:nvSpPr>
        <p:spPr>
          <a:xfrm flipV="1">
            <a:off x="5715000" y="4038600"/>
            <a:ext cx="1524000" cy="15240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3" name="Line 5"/>
          <p:cNvSpPr/>
          <p:nvPr/>
        </p:nvSpPr>
        <p:spPr>
          <a:xfrm flipV="1">
            <a:off x="2743200" y="5562600"/>
            <a:ext cx="2971800" cy="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4" name="Line 6"/>
          <p:cNvSpPr/>
          <p:nvPr/>
        </p:nvSpPr>
        <p:spPr>
          <a:xfrm flipV="1">
            <a:off x="7239000" y="2286000"/>
            <a:ext cx="0" cy="17526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5" name="Line 7"/>
          <p:cNvSpPr/>
          <p:nvPr/>
        </p:nvSpPr>
        <p:spPr>
          <a:xfrm flipV="1">
            <a:off x="2743200" y="3810000"/>
            <a:ext cx="0" cy="17526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6" name="Line 8"/>
          <p:cNvSpPr/>
          <p:nvPr/>
        </p:nvSpPr>
        <p:spPr>
          <a:xfrm flipV="1">
            <a:off x="5715000" y="3810000"/>
            <a:ext cx="0" cy="17526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7" name="Line 9"/>
          <p:cNvSpPr/>
          <p:nvPr/>
        </p:nvSpPr>
        <p:spPr>
          <a:xfrm flipV="1">
            <a:off x="2743200" y="3810000"/>
            <a:ext cx="2971800" cy="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8" name="Line 10"/>
          <p:cNvSpPr/>
          <p:nvPr/>
        </p:nvSpPr>
        <p:spPr>
          <a:xfrm flipV="1">
            <a:off x="4267200" y="2286000"/>
            <a:ext cx="2971800" cy="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9" name="Line 11"/>
          <p:cNvSpPr/>
          <p:nvPr/>
        </p:nvSpPr>
        <p:spPr>
          <a:xfrm flipV="1">
            <a:off x="5715000" y="2286000"/>
            <a:ext cx="1524000" cy="15240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80" name="Line 12"/>
          <p:cNvSpPr/>
          <p:nvPr/>
        </p:nvSpPr>
        <p:spPr>
          <a:xfrm flipV="1">
            <a:off x="2743200" y="2286000"/>
            <a:ext cx="1524000" cy="1524000"/>
          </a:xfrm>
          <a:prstGeom prst="line">
            <a:avLst/>
          </a:prstGeom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81" name="Text Box 13"/>
          <p:cNvSpPr txBox="1"/>
          <p:nvPr/>
        </p:nvSpPr>
        <p:spPr>
          <a:xfrm>
            <a:off x="1600200" y="457200"/>
            <a:ext cx="6629400" cy="466725"/>
          </a:xfrm>
          <a:prstGeom prst="rect">
            <a:avLst/>
          </a:prstGeom>
          <a:noFill/>
          <a:ln w="9525" cap="flat" cmpd="sng">
            <a:solidFill>
              <a:srgbClr val="CC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dirty="0">
                <a:solidFill>
                  <a:srgbClr val="000066"/>
                </a:solidFill>
                <a:latin typeface="Times New Roman" panose="02020603050405020304" pitchFamily="18" charset="0"/>
              </a:rPr>
              <a:t>What happens if we cut out a larger square?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25614" name="Text Box 14"/>
          <p:cNvSpPr txBox="1"/>
          <p:nvPr/>
        </p:nvSpPr>
        <p:spPr>
          <a:xfrm>
            <a:off x="1371600" y="5791200"/>
            <a:ext cx="7239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Which box has the largest volume?</a:t>
            </a:r>
            <a:endParaRPr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124200" y="541338"/>
            <a:ext cx="3200400" cy="830263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4800" b="1" u="sng" kern="1200" cap="none" spc="0" normalizeH="0" baseline="0" noProof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MaxBox</a:t>
            </a:r>
            <a:endParaRPr kumimoji="0" lang="en-GB" b="1" u="sng" kern="1200" cap="none" spc="0" normalizeH="0" baseline="0" noProof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195" name="Rectangle 4"/>
          <p:cNvSpPr/>
          <p:nvPr/>
        </p:nvSpPr>
        <p:spPr>
          <a:xfrm>
            <a:off x="1600200" y="2057400"/>
            <a:ext cx="6478588" cy="3598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8196" name="Rectangle 5"/>
          <p:cNvSpPr/>
          <p:nvPr/>
        </p:nvSpPr>
        <p:spPr>
          <a:xfrm>
            <a:off x="735965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8197" name="Rectangle 6"/>
          <p:cNvSpPr/>
          <p:nvPr/>
        </p:nvSpPr>
        <p:spPr>
          <a:xfrm>
            <a:off x="160020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8198" name="Rectangle 7"/>
          <p:cNvSpPr/>
          <p:nvPr/>
        </p:nvSpPr>
        <p:spPr>
          <a:xfrm>
            <a:off x="160020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8199" name="Rectangle 8"/>
          <p:cNvSpPr/>
          <p:nvPr/>
        </p:nvSpPr>
        <p:spPr>
          <a:xfrm>
            <a:off x="735965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8200" name="Line 9"/>
          <p:cNvSpPr/>
          <p:nvPr/>
        </p:nvSpPr>
        <p:spPr>
          <a:xfrm>
            <a:off x="2286000" y="2776538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01" name="Line 10"/>
          <p:cNvSpPr/>
          <p:nvPr/>
        </p:nvSpPr>
        <p:spPr>
          <a:xfrm>
            <a:off x="2254250" y="4937125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02" name="Line 11"/>
          <p:cNvSpPr/>
          <p:nvPr/>
        </p:nvSpPr>
        <p:spPr>
          <a:xfrm>
            <a:off x="2319338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03" name="Line 12"/>
          <p:cNvSpPr/>
          <p:nvPr/>
        </p:nvSpPr>
        <p:spPr>
          <a:xfrm>
            <a:off x="7359650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04" name="Text Box 13"/>
          <p:cNvSpPr txBox="1"/>
          <p:nvPr/>
        </p:nvSpPr>
        <p:spPr>
          <a:xfrm>
            <a:off x="4495800" y="16002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24cm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8205" name="Text Box 14"/>
          <p:cNvSpPr txBox="1"/>
          <p:nvPr/>
        </p:nvSpPr>
        <p:spPr>
          <a:xfrm>
            <a:off x="8078788" y="3657600"/>
            <a:ext cx="10652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20cm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6159" name="Text Box 15"/>
          <p:cNvSpPr txBox="1"/>
          <p:nvPr/>
        </p:nvSpPr>
        <p:spPr>
          <a:xfrm>
            <a:off x="4419600" y="3505200"/>
            <a:ext cx="914400" cy="588963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5cm</a:t>
            </a:r>
            <a:endParaRPr dirty="0">
              <a:latin typeface="Times New Roman" panose="02020603050405020304" pitchFamily="18" charset="0"/>
            </a:endParaRPr>
          </a:p>
        </p:txBody>
      </p:sp>
      <p:cxnSp>
        <p:nvCxnSpPr>
          <p:cNvPr id="8207" name="AutoShape 19"/>
          <p:cNvCxnSpPr>
            <a:stCxn id="6159" idx="3"/>
            <a:endCxn id="8196" idx="2"/>
          </p:cNvCxnSpPr>
          <p:nvPr/>
        </p:nvCxnSpPr>
        <p:spPr>
          <a:xfrm flipV="1">
            <a:off x="5334000" y="2776538"/>
            <a:ext cx="2386013" cy="1023937"/>
          </a:xfrm>
          <a:prstGeom prst="bentConnector2">
            <a:avLst/>
          </a:prstGeom>
          <a:ln w="9525" cap="flat" cmpd="sng">
            <a:solidFill>
              <a:srgbClr val="FFFF66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8208" name="AutoShape 20"/>
          <p:cNvCxnSpPr>
            <a:stCxn id="6159" idx="0"/>
            <a:endCxn id="8196" idx="1"/>
          </p:cNvCxnSpPr>
          <p:nvPr/>
        </p:nvCxnSpPr>
        <p:spPr>
          <a:xfrm rot="-5400000">
            <a:off x="5573713" y="1719263"/>
            <a:ext cx="1087437" cy="2482850"/>
          </a:xfrm>
          <a:prstGeom prst="bentConnector2">
            <a:avLst/>
          </a:prstGeom>
          <a:ln w="9525" cap="flat" cmpd="sng">
            <a:solidFill>
              <a:srgbClr val="FFFF66"/>
            </a:solidFill>
            <a:prstDash val="solid"/>
            <a:miter/>
            <a:headEnd type="none" w="med" len="med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124200" y="541338"/>
            <a:ext cx="3200400" cy="830263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4800" b="1" u="sng" kern="1200" cap="none" spc="0" normalizeH="0" baseline="0" noProof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MaxBox</a:t>
            </a:r>
            <a:endParaRPr kumimoji="0" lang="en-GB" b="1" u="sng" kern="1200" cap="none" spc="0" normalizeH="0" baseline="0" noProof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219" name="Rectangle 4"/>
          <p:cNvSpPr/>
          <p:nvPr/>
        </p:nvSpPr>
        <p:spPr>
          <a:xfrm>
            <a:off x="1600200" y="2057400"/>
            <a:ext cx="6478588" cy="3598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9220" name="Rectangle 5"/>
          <p:cNvSpPr/>
          <p:nvPr/>
        </p:nvSpPr>
        <p:spPr>
          <a:xfrm>
            <a:off x="735965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9221" name="Rectangle 6"/>
          <p:cNvSpPr/>
          <p:nvPr/>
        </p:nvSpPr>
        <p:spPr>
          <a:xfrm>
            <a:off x="160020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9222" name="Rectangle 7"/>
          <p:cNvSpPr/>
          <p:nvPr/>
        </p:nvSpPr>
        <p:spPr>
          <a:xfrm>
            <a:off x="160020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9223" name="Rectangle 8"/>
          <p:cNvSpPr/>
          <p:nvPr/>
        </p:nvSpPr>
        <p:spPr>
          <a:xfrm>
            <a:off x="735965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9224" name="Line 9"/>
          <p:cNvSpPr/>
          <p:nvPr/>
        </p:nvSpPr>
        <p:spPr>
          <a:xfrm>
            <a:off x="2286000" y="2776538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5" name="Line 10"/>
          <p:cNvSpPr/>
          <p:nvPr/>
        </p:nvSpPr>
        <p:spPr>
          <a:xfrm>
            <a:off x="2254250" y="4937125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6" name="Line 11"/>
          <p:cNvSpPr/>
          <p:nvPr/>
        </p:nvSpPr>
        <p:spPr>
          <a:xfrm>
            <a:off x="2319338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7" name="Line 12"/>
          <p:cNvSpPr/>
          <p:nvPr/>
        </p:nvSpPr>
        <p:spPr>
          <a:xfrm>
            <a:off x="7359650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8" name="Text Box 13"/>
          <p:cNvSpPr txBox="1"/>
          <p:nvPr/>
        </p:nvSpPr>
        <p:spPr>
          <a:xfrm>
            <a:off x="4495800" y="16002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24cm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9229" name="Text Box 14"/>
          <p:cNvSpPr txBox="1"/>
          <p:nvPr/>
        </p:nvSpPr>
        <p:spPr>
          <a:xfrm>
            <a:off x="8078788" y="3657600"/>
            <a:ext cx="10652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20cm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9230" name="Text Box 20"/>
          <p:cNvSpPr txBox="1"/>
          <p:nvPr/>
        </p:nvSpPr>
        <p:spPr>
          <a:xfrm>
            <a:off x="5292725" y="21336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Height = ?</a:t>
            </a:r>
            <a:endParaRPr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124200" y="541338"/>
            <a:ext cx="3200400" cy="830263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4800" b="1" u="sng" kern="1200" cap="none" spc="0" normalizeH="0" baseline="0" noProof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MaxBox</a:t>
            </a:r>
            <a:endParaRPr kumimoji="0" lang="en-GB" b="1" u="sng" kern="1200" cap="none" spc="0" normalizeH="0" baseline="0" noProof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3" name="Rectangle 4"/>
          <p:cNvSpPr/>
          <p:nvPr/>
        </p:nvSpPr>
        <p:spPr>
          <a:xfrm>
            <a:off x="1600200" y="2057400"/>
            <a:ext cx="6478588" cy="3598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0244" name="Rectangle 5"/>
          <p:cNvSpPr/>
          <p:nvPr/>
        </p:nvSpPr>
        <p:spPr>
          <a:xfrm>
            <a:off x="735965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0245" name="Rectangle 6"/>
          <p:cNvSpPr/>
          <p:nvPr/>
        </p:nvSpPr>
        <p:spPr>
          <a:xfrm>
            <a:off x="160020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0246" name="Rectangle 7"/>
          <p:cNvSpPr/>
          <p:nvPr/>
        </p:nvSpPr>
        <p:spPr>
          <a:xfrm>
            <a:off x="160020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0247" name="Rectangle 8"/>
          <p:cNvSpPr/>
          <p:nvPr/>
        </p:nvSpPr>
        <p:spPr>
          <a:xfrm>
            <a:off x="735965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0248" name="Line 9"/>
          <p:cNvSpPr/>
          <p:nvPr/>
        </p:nvSpPr>
        <p:spPr>
          <a:xfrm>
            <a:off x="2286000" y="2776538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49" name="Line 10"/>
          <p:cNvSpPr/>
          <p:nvPr/>
        </p:nvSpPr>
        <p:spPr>
          <a:xfrm>
            <a:off x="2254250" y="4937125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0" name="Line 11"/>
          <p:cNvSpPr/>
          <p:nvPr/>
        </p:nvSpPr>
        <p:spPr>
          <a:xfrm>
            <a:off x="2319338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1" name="Line 12"/>
          <p:cNvSpPr/>
          <p:nvPr/>
        </p:nvSpPr>
        <p:spPr>
          <a:xfrm>
            <a:off x="7359650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2" name="Text Box 13"/>
          <p:cNvSpPr txBox="1"/>
          <p:nvPr/>
        </p:nvSpPr>
        <p:spPr>
          <a:xfrm>
            <a:off x="4495800" y="16002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24cm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0253" name="Text Box 14"/>
          <p:cNvSpPr txBox="1"/>
          <p:nvPr/>
        </p:nvSpPr>
        <p:spPr>
          <a:xfrm>
            <a:off x="8078788" y="3657600"/>
            <a:ext cx="10652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20cm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0254" name="Text Box 17"/>
          <p:cNvSpPr txBox="1"/>
          <p:nvPr/>
        </p:nvSpPr>
        <p:spPr>
          <a:xfrm>
            <a:off x="5292725" y="2133600"/>
            <a:ext cx="1981200" cy="519113"/>
          </a:xfrm>
          <a:prstGeom prst="rect">
            <a:avLst/>
          </a:prstGeom>
          <a:solidFill>
            <a:srgbClr val="FFFF66"/>
          </a:soli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Height = 5</a:t>
            </a:r>
            <a:endParaRPr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124200" y="541338"/>
            <a:ext cx="3200400" cy="830263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GB" sz="4800" b="1" u="sng" kern="1200" cap="none" spc="0" normalizeH="0" baseline="0" noProof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MaxBox</a:t>
            </a:r>
            <a:endParaRPr kumimoji="0" lang="en-GB" b="1" u="sng" kern="1200" cap="none" spc="0" normalizeH="0" baseline="0" noProof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67" name="Rectangle 4"/>
          <p:cNvSpPr/>
          <p:nvPr/>
        </p:nvSpPr>
        <p:spPr>
          <a:xfrm>
            <a:off x="1600200" y="2057400"/>
            <a:ext cx="6478588" cy="35988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1268" name="Rectangle 5"/>
          <p:cNvSpPr/>
          <p:nvPr/>
        </p:nvSpPr>
        <p:spPr>
          <a:xfrm>
            <a:off x="735965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1269" name="Rectangle 6"/>
          <p:cNvSpPr/>
          <p:nvPr/>
        </p:nvSpPr>
        <p:spPr>
          <a:xfrm>
            <a:off x="160020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1270" name="Rectangle 7"/>
          <p:cNvSpPr/>
          <p:nvPr/>
        </p:nvSpPr>
        <p:spPr>
          <a:xfrm>
            <a:off x="1600200" y="2057400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1271" name="Rectangle 8"/>
          <p:cNvSpPr/>
          <p:nvPr/>
        </p:nvSpPr>
        <p:spPr>
          <a:xfrm>
            <a:off x="7359650" y="4937125"/>
            <a:ext cx="719138" cy="719138"/>
          </a:xfrm>
          <a:prstGeom prst="rect">
            <a:avLst/>
          </a:prstGeom>
          <a:solidFill>
            <a:srgbClr val="66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US" altLang="x-none" dirty="0">
              <a:latin typeface="Times New Roman" panose="02020603050405020304" pitchFamily="18" charset="0"/>
            </a:endParaRPr>
          </a:p>
        </p:txBody>
      </p:sp>
      <p:sp>
        <p:nvSpPr>
          <p:cNvPr id="11272" name="Line 9"/>
          <p:cNvSpPr/>
          <p:nvPr/>
        </p:nvSpPr>
        <p:spPr>
          <a:xfrm>
            <a:off x="2286000" y="2776538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3" name="Line 10"/>
          <p:cNvSpPr/>
          <p:nvPr/>
        </p:nvSpPr>
        <p:spPr>
          <a:xfrm>
            <a:off x="2254250" y="4937125"/>
            <a:ext cx="5105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4" name="Line 11"/>
          <p:cNvSpPr/>
          <p:nvPr/>
        </p:nvSpPr>
        <p:spPr>
          <a:xfrm>
            <a:off x="2319338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5" name="Line 12"/>
          <p:cNvSpPr/>
          <p:nvPr/>
        </p:nvSpPr>
        <p:spPr>
          <a:xfrm>
            <a:off x="7359650" y="2776538"/>
            <a:ext cx="0" cy="2160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6" name="Text Box 13"/>
          <p:cNvSpPr txBox="1"/>
          <p:nvPr/>
        </p:nvSpPr>
        <p:spPr>
          <a:xfrm>
            <a:off x="4495800" y="1600200"/>
            <a:ext cx="106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24cm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1277" name="Text Box 14"/>
          <p:cNvSpPr txBox="1"/>
          <p:nvPr/>
        </p:nvSpPr>
        <p:spPr>
          <a:xfrm>
            <a:off x="8078788" y="3657600"/>
            <a:ext cx="10652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>
                <a:solidFill>
                  <a:srgbClr val="660033"/>
                </a:solidFill>
                <a:latin typeface="Times New Roman" panose="02020603050405020304" pitchFamily="18" charset="0"/>
              </a:rPr>
              <a:t>20cm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1278" name="Text Box 15"/>
          <p:cNvSpPr txBox="1"/>
          <p:nvPr/>
        </p:nvSpPr>
        <p:spPr>
          <a:xfrm>
            <a:off x="3886200" y="28956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Length = ?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11279" name="Text Box 17"/>
          <p:cNvSpPr txBox="1"/>
          <p:nvPr/>
        </p:nvSpPr>
        <p:spPr>
          <a:xfrm>
            <a:off x="5292725" y="2133600"/>
            <a:ext cx="1981200" cy="528638"/>
          </a:xfrm>
          <a:prstGeom prst="rect">
            <a:avLst/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800" dirty="0">
                <a:latin typeface="Times New Roman" panose="02020603050405020304" pitchFamily="18" charset="0"/>
              </a:rPr>
              <a:t>Height = 5</a:t>
            </a:r>
            <a:endParaRPr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ds Tie">
  <a:themeElements>
    <a:clrScheme name="Dad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ad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Designs\Dads Tie.pot</Template>
  <TotalTime>0</TotalTime>
  <Words>1096</Words>
  <Application>WPS Presentation</Application>
  <PresentationFormat>On-screen Show (4:3)</PresentationFormat>
  <Paragraphs>130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Arial</vt:lpstr>
      <vt:lpstr>SimSun</vt:lpstr>
      <vt:lpstr>Wingdings</vt:lpstr>
      <vt:lpstr>Times New Roman</vt:lpstr>
      <vt:lpstr>Monotype Sorts</vt:lpstr>
      <vt:lpstr>Webdings</vt:lpstr>
      <vt:lpstr>Calibri</vt:lpstr>
      <vt:lpstr>Trebuchet MS</vt:lpstr>
      <vt:lpstr>Microsoft YaHei</vt:lpstr>
      <vt:lpstr>Arial Unicode MS</vt:lpstr>
      <vt:lpstr>Dads Tie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Mark Parish</dc:creator>
  <cp:lastModifiedBy>apc</cp:lastModifiedBy>
  <cp:revision>34</cp:revision>
  <cp:lastPrinted>2024-04-12T08:56:09Z</cp:lastPrinted>
  <dcterms:created xsi:type="dcterms:W3CDTF">2024-04-12T08:56:09Z</dcterms:created>
  <dcterms:modified xsi:type="dcterms:W3CDTF">2024-04-12T08:56:09Z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1033-11.1.0.11719</vt:lpwstr>
  </property>
</Properties>
</file>